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6858000" cy="9144000"/>
  <p:embeddedFontLst>
    <p:embeddedFont>
      <p:font typeface="Raleway"/>
      <p:regular r:id="rId14"/>
      <p:bold r:id="rId15"/>
      <p:italic r:id="rId16"/>
      <p:boldItalic r:id="rId17"/>
    </p:embeddedFont>
    <p:embeddedFont>
      <p:font typeface="Lat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2" roundtripDataSignature="AMtx7miuI+j07L7p0uCCxO8IBpPtmfj8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font" Target="fonts/Lat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aleway-bold.fntdata"/><Relationship Id="rId14" Type="http://schemas.openxmlformats.org/officeDocument/2006/relationships/font" Target="fonts/Raleway-regular.fntdata"/><Relationship Id="rId17" Type="http://schemas.openxmlformats.org/officeDocument/2006/relationships/font" Target="fonts/Raleway-boldItalic.fntdata"/><Relationship Id="rId16" Type="http://schemas.openxmlformats.org/officeDocument/2006/relationships/font" Target="fonts/Raleway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.fntdata"/><Relationship Id="rId6" Type="http://schemas.openxmlformats.org/officeDocument/2006/relationships/slide" Target="slides/slide1.xml"/><Relationship Id="rId18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3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530e2aa74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g3f530e2aa74_0_80:notes"/>
          <p:cNvSpPr/>
          <p:nvPr>
            <p:ph idx="2" type="sldImg"/>
          </p:nvPr>
        </p:nvSpPr>
        <p:spPr>
          <a:xfrm>
            <a:off x="114303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30e2aa7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3" name="Google Shape;93;g3f530e2aa74_0_0:notes"/>
          <p:cNvSpPr/>
          <p:nvPr>
            <p:ph idx="2" type="sldImg"/>
          </p:nvPr>
        </p:nvSpPr>
        <p:spPr>
          <a:xfrm>
            <a:off x="114303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4:notes"/>
          <p:cNvSpPr/>
          <p:nvPr>
            <p:ph idx="2" type="sldImg"/>
          </p:nvPr>
        </p:nvSpPr>
        <p:spPr>
          <a:xfrm>
            <a:off x="114303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530e2aa74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7" name="Google Shape;107;g3f530e2aa74_0_161:notes"/>
          <p:cNvSpPr/>
          <p:nvPr>
            <p:ph idx="2" type="sldImg"/>
          </p:nvPr>
        </p:nvSpPr>
        <p:spPr>
          <a:xfrm>
            <a:off x="114303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3c9f3c0baa_0_7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g13c9f3c0baa_0_725:notes"/>
          <p:cNvSpPr/>
          <p:nvPr>
            <p:ph idx="2" type="sldImg"/>
          </p:nvPr>
        </p:nvSpPr>
        <p:spPr>
          <a:xfrm>
            <a:off x="114303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3c9f3c0baa_0_7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g13c9f3c0baa_0_737:notes"/>
          <p:cNvSpPr/>
          <p:nvPr>
            <p:ph idx="2" type="sldImg"/>
          </p:nvPr>
        </p:nvSpPr>
        <p:spPr>
          <a:xfrm>
            <a:off x="114303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59120a4a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g3f59120a4ae_0_0:notes"/>
          <p:cNvSpPr/>
          <p:nvPr>
            <p:ph idx="2" type="sldImg"/>
          </p:nvPr>
        </p:nvSpPr>
        <p:spPr>
          <a:xfrm>
            <a:off x="114303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p29:notes"/>
          <p:cNvSpPr/>
          <p:nvPr>
            <p:ph idx="2" type="sldImg"/>
          </p:nvPr>
        </p:nvSpPr>
        <p:spPr>
          <a:xfrm>
            <a:off x="114303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1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1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1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0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0"/>
          <p:cNvSpPr txBox="1"/>
          <p:nvPr>
            <p:ph idx="1" type="body"/>
          </p:nvPr>
        </p:nvSpPr>
        <p:spPr>
          <a:xfrm rot="5400000">
            <a:off x="2308949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0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0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0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1"/>
          <p:cNvSpPr txBox="1"/>
          <p:nvPr>
            <p:ph type="title"/>
          </p:nvPr>
        </p:nvSpPr>
        <p:spPr>
          <a:xfrm rot="5400000">
            <a:off x="4732349" y="2171691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1"/>
          <p:cNvSpPr txBox="1"/>
          <p:nvPr>
            <p:ph idx="1" type="body"/>
          </p:nvPr>
        </p:nvSpPr>
        <p:spPr>
          <a:xfrm rot="5400000">
            <a:off x="541350" y="190490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41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1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1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2"/>
          <p:cNvSpPr txBox="1"/>
          <p:nvPr>
            <p:ph type="ctrTitle"/>
          </p:nvPr>
        </p:nvSpPr>
        <p:spPr>
          <a:xfrm>
            <a:off x="685800" y="2130427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32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2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2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3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3"/>
          <p:cNvSpPr txBox="1"/>
          <p:nvPr>
            <p:ph idx="1" type="body"/>
          </p:nvPr>
        </p:nvSpPr>
        <p:spPr>
          <a:xfrm>
            <a:off x="457200" y="1600201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33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3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3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4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4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4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4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5"/>
          <p:cNvSpPr txBox="1"/>
          <p:nvPr>
            <p:ph type="title"/>
          </p:nvPr>
        </p:nvSpPr>
        <p:spPr>
          <a:xfrm>
            <a:off x="722313" y="4406902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5"/>
          <p:cNvSpPr txBox="1"/>
          <p:nvPr>
            <p:ph idx="1" type="body"/>
          </p:nvPr>
        </p:nvSpPr>
        <p:spPr>
          <a:xfrm>
            <a:off x="722313" y="2906713"/>
            <a:ext cx="7772400" cy="15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35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5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5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6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6"/>
          <p:cNvSpPr txBox="1"/>
          <p:nvPr>
            <p:ph idx="1" type="body"/>
          </p:nvPr>
        </p:nvSpPr>
        <p:spPr>
          <a:xfrm>
            <a:off x="457200" y="1600201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36"/>
          <p:cNvSpPr txBox="1"/>
          <p:nvPr>
            <p:ph idx="2" type="body"/>
          </p:nvPr>
        </p:nvSpPr>
        <p:spPr>
          <a:xfrm>
            <a:off x="4648200" y="1600201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36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6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6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7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7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37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37"/>
          <p:cNvSpPr txBox="1"/>
          <p:nvPr>
            <p:ph idx="3" type="body"/>
          </p:nvPr>
        </p:nvSpPr>
        <p:spPr>
          <a:xfrm>
            <a:off x="4645028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37"/>
          <p:cNvSpPr txBox="1"/>
          <p:nvPr>
            <p:ph idx="4" type="body"/>
          </p:nvPr>
        </p:nvSpPr>
        <p:spPr>
          <a:xfrm>
            <a:off x="4645028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37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7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7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8"/>
          <p:cNvSpPr txBox="1"/>
          <p:nvPr>
            <p:ph type="title"/>
          </p:nvPr>
        </p:nvSpPr>
        <p:spPr>
          <a:xfrm>
            <a:off x="457203" y="273049"/>
            <a:ext cx="3008400" cy="1161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8"/>
          <p:cNvSpPr txBox="1"/>
          <p:nvPr>
            <p:ph idx="1" type="body"/>
          </p:nvPr>
        </p:nvSpPr>
        <p:spPr>
          <a:xfrm>
            <a:off x="3575050" y="273052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8"/>
          <p:cNvSpPr txBox="1"/>
          <p:nvPr>
            <p:ph idx="2" type="body"/>
          </p:nvPr>
        </p:nvSpPr>
        <p:spPr>
          <a:xfrm>
            <a:off x="457203" y="1435102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38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8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8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9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9"/>
          <p:cNvSpPr txBox="1"/>
          <p:nvPr>
            <p:ph idx="1" type="body"/>
          </p:nvPr>
        </p:nvSpPr>
        <p:spPr>
          <a:xfrm>
            <a:off x="1792288" y="5367339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39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9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9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 amt="25000"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0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0"/>
          <p:cNvSpPr txBox="1"/>
          <p:nvPr>
            <p:ph idx="1" type="body"/>
          </p:nvPr>
        </p:nvSpPr>
        <p:spPr>
          <a:xfrm>
            <a:off x="457200" y="1600201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0"/>
          <p:cNvSpPr txBox="1"/>
          <p:nvPr>
            <p:ph idx="10" type="dt"/>
          </p:nvPr>
        </p:nvSpPr>
        <p:spPr>
          <a:xfrm>
            <a:off x="457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0"/>
          <p:cNvSpPr txBox="1"/>
          <p:nvPr>
            <p:ph idx="11" type="ftr"/>
          </p:nvPr>
        </p:nvSpPr>
        <p:spPr>
          <a:xfrm>
            <a:off x="3124200" y="635635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0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530e2aa74_0_80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9" name="Google Shape;89;g3f530e2aa74_0_80" title="caption.jpg"/>
          <p:cNvPicPr preferRelativeResize="0"/>
          <p:nvPr/>
        </p:nvPicPr>
        <p:blipFill rotWithShape="1">
          <a:blip r:embed="rId3">
            <a:alphaModFix/>
          </a:blip>
          <a:srcRect b="18319" l="0" r="0" t="18313"/>
          <a:stretch/>
        </p:blipFill>
        <p:spPr>
          <a:xfrm>
            <a:off x="0" y="0"/>
            <a:ext cx="9144000" cy="39491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3f530e2aa74_0_80"/>
          <p:cNvSpPr txBox="1"/>
          <p:nvPr/>
        </p:nvSpPr>
        <p:spPr>
          <a:xfrm>
            <a:off x="691650" y="4344575"/>
            <a:ext cx="7760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4</a:t>
            </a:r>
            <a:r>
              <a:rPr lang="en-US" sz="3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9</a:t>
            </a:r>
            <a:r>
              <a:rPr b="0" i="0" lang="en-US" sz="3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th Diocesan Assembly </a:t>
            </a:r>
            <a:endParaRPr b="0" i="0" sz="3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July </a:t>
            </a:r>
            <a:r>
              <a:rPr lang="en-US" sz="2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20-24</a:t>
            </a:r>
            <a:r>
              <a:rPr b="0" i="0" lang="en-US" sz="2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, 202</a:t>
            </a:r>
            <a:r>
              <a:rPr lang="en-US" sz="2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6</a:t>
            </a:r>
            <a:endParaRPr b="0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1" lang="en-US" sz="1800">
                <a:solidFill>
                  <a:srgbClr val="FFD966"/>
                </a:solidFill>
                <a:latin typeface="Raleway"/>
                <a:ea typeface="Raleway"/>
                <a:cs typeface="Raleway"/>
                <a:sym typeface="Raleway"/>
              </a:rPr>
              <a:t>St. Augustine/Vilano Beach</a:t>
            </a:r>
            <a:r>
              <a:rPr b="0" i="1" lang="en-US" sz="1800" u="none" cap="none" strike="noStrike">
                <a:solidFill>
                  <a:srgbClr val="FFD966"/>
                </a:solidFill>
                <a:latin typeface="Raleway"/>
                <a:ea typeface="Raleway"/>
                <a:cs typeface="Raleway"/>
                <a:sym typeface="Raleway"/>
              </a:rPr>
              <a:t>, Florida</a:t>
            </a:r>
            <a:endParaRPr b="0" i="1" sz="1800" u="none" cap="none" strike="noStrike">
              <a:solidFill>
                <a:srgbClr val="FFD9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530e2aa74_0_0"/>
          <p:cNvSpPr txBox="1"/>
          <p:nvPr>
            <p:ph type="ctrTitle"/>
          </p:nvPr>
        </p:nvSpPr>
        <p:spPr>
          <a:xfrm>
            <a:off x="190500" y="309975"/>
            <a:ext cx="8746800" cy="22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5400"/>
              <a:buFont typeface="Georgia"/>
              <a:buNone/>
            </a:pPr>
            <a:r>
              <a:t/>
            </a:r>
            <a:endParaRPr sz="4900">
              <a:solidFill>
                <a:srgbClr val="8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5400"/>
              <a:buFont typeface="Georgia"/>
              <a:buNone/>
            </a:pPr>
            <a:r>
              <a:t/>
            </a:r>
            <a:endParaRPr sz="4900">
              <a:solidFill>
                <a:srgbClr val="8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5400"/>
              <a:buFont typeface="Georgia"/>
              <a:buNone/>
            </a:pPr>
            <a:r>
              <a:rPr b="1" lang="en-US" sz="49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Diocese of the South </a:t>
            </a:r>
            <a:br>
              <a:rPr b="1" lang="en-US" sz="49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b="1" lang="en-US" sz="49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 49</a:t>
            </a:r>
            <a:r>
              <a:rPr b="1" baseline="30000" lang="en-US" sz="49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th</a:t>
            </a:r>
            <a:r>
              <a:rPr b="1" lang="en-US" sz="49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 Assembly 2026</a:t>
            </a:r>
            <a:endParaRPr b="1" sz="4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5400"/>
              <a:buFont typeface="Georgia"/>
              <a:buNone/>
            </a:pPr>
            <a:r>
              <a:t/>
            </a:r>
            <a:endParaRPr sz="4600"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5400"/>
              <a:buFont typeface="Georgia"/>
              <a:buNone/>
            </a:pPr>
            <a:r>
              <a:t/>
            </a:r>
            <a:endParaRPr sz="46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6" name="Google Shape;96;g3f530e2aa74_0_0"/>
          <p:cNvSpPr txBox="1"/>
          <p:nvPr>
            <p:ph idx="1" type="subTitle"/>
          </p:nvPr>
        </p:nvSpPr>
        <p:spPr>
          <a:xfrm>
            <a:off x="190500" y="2470050"/>
            <a:ext cx="8746800" cy="41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3600"/>
              <a:buNone/>
            </a:pPr>
            <a:r>
              <a:t/>
            </a:r>
            <a:endParaRPr b="1" sz="2400">
              <a:solidFill>
                <a:srgbClr val="8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3600"/>
              <a:buFont typeface="Arial"/>
              <a:buNone/>
            </a:pPr>
            <a:r>
              <a:rPr b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His Eminence Alexander</a:t>
            </a:r>
            <a:endParaRPr b="1" sz="2400">
              <a:solidFill>
                <a:srgbClr val="0079AD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Archbishop of Dallas and the Sout</a:t>
            </a:r>
            <a:r>
              <a:rPr b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h</a:t>
            </a:r>
            <a:endParaRPr b="1" i="1" sz="2400">
              <a:solidFill>
                <a:srgbClr val="0079AD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Bishop Gerasim</a:t>
            </a:r>
            <a:endParaRPr b="1" i="1" sz="2400">
              <a:solidFill>
                <a:srgbClr val="0079AD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Bishop of Fort Worth</a:t>
            </a:r>
            <a:endParaRPr b="1" i="1" sz="2400">
              <a:solidFill>
                <a:srgbClr val="0079AD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Archpriest Marcus C. Burch, </a:t>
            </a:r>
            <a:r>
              <a:rPr b="1" i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Chancellor</a:t>
            </a:r>
            <a:endParaRPr b="1" i="1" sz="2400">
              <a:solidFill>
                <a:srgbClr val="0079AD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Fr. Peter Robichau</a:t>
            </a:r>
            <a:r>
              <a:rPr b="1" i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, Secretary</a:t>
            </a:r>
            <a:endParaRPr b="1" i="1" sz="2400">
              <a:solidFill>
                <a:srgbClr val="0079AD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Fr. Jason Foster</a:t>
            </a:r>
            <a:r>
              <a:rPr b="1" i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, Director of Development</a:t>
            </a:r>
            <a:endParaRPr b="1" i="1" sz="2400">
              <a:solidFill>
                <a:srgbClr val="0079AD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Ms. Mary Harkins, </a:t>
            </a:r>
            <a:r>
              <a:rPr b="1" i="1" lang="en-US" sz="2400">
                <a:solidFill>
                  <a:srgbClr val="0079AD"/>
                </a:solidFill>
                <a:latin typeface="Lato"/>
                <a:ea typeface="Lato"/>
                <a:cs typeface="Lato"/>
                <a:sym typeface="Lato"/>
              </a:rPr>
              <a:t>Treasurer</a:t>
            </a:r>
            <a:endParaRPr b="1" sz="2400">
              <a:solidFill>
                <a:srgbClr val="0079AD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i="1" lang="en-US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  <a:r>
              <a:rPr b="1" lang="en-US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800">
              <a:solidFill>
                <a:srgbClr val="7F7F7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"/>
          <p:cNvSpPr txBox="1"/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3600"/>
              <a:buFont typeface="Georgia"/>
              <a:buNone/>
            </a:pPr>
            <a:r>
              <a:rPr b="1" lang="en-US" sz="2900" u="sng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Opening Prayer, Welcome, and Call to Order</a:t>
            </a:r>
            <a:endParaRPr b="1" sz="2900" u="sng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2" name="Google Shape;102;p4"/>
          <p:cNvSpPr txBox="1"/>
          <p:nvPr>
            <p:ph idx="1" type="body"/>
          </p:nvPr>
        </p:nvSpPr>
        <p:spPr>
          <a:xfrm>
            <a:off x="2901983" y="1541124"/>
            <a:ext cx="6242100" cy="4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sz="2400">
              <a:solidFill>
                <a:srgbClr val="66666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O Heavenly King,</a:t>
            </a:r>
            <a:endParaRPr b="1" sz="31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the Comforter, the Spirit of Truth,</a:t>
            </a:r>
            <a:endParaRPr b="1" sz="31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Who art everywhere and fillest all things</a:t>
            </a:r>
            <a:endParaRPr b="1" sz="31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Treasury of blessings </a:t>
            </a:r>
            <a:endParaRPr b="1" sz="31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and Giver of Life;</a:t>
            </a:r>
            <a:endParaRPr b="1" sz="31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come and abide in us,</a:t>
            </a:r>
            <a:endParaRPr b="1" sz="31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and cleanse us from every impurity,</a:t>
            </a:r>
            <a:endParaRPr b="1" sz="31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and save our souls, O Good One.</a:t>
            </a:r>
            <a:endParaRPr b="1" sz="23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3" name="Google Shape;103;p4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4" name="Google Shape;104;p4"/>
          <p:cNvPicPr preferRelativeResize="0"/>
          <p:nvPr/>
        </p:nvPicPr>
        <p:blipFill rotWithShape="1">
          <a:blip r:embed="rId3">
            <a:alphaModFix/>
          </a:blip>
          <a:srcRect b="0" l="16384" r="16381" t="0"/>
          <a:stretch/>
        </p:blipFill>
        <p:spPr>
          <a:xfrm>
            <a:off x="339424" y="1143005"/>
            <a:ext cx="2798410" cy="5549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530e2aa74_0_161"/>
          <p:cNvSpPr txBox="1"/>
          <p:nvPr>
            <p:ph idx="1" type="body"/>
          </p:nvPr>
        </p:nvSpPr>
        <p:spPr>
          <a:xfrm>
            <a:off x="0" y="0"/>
            <a:ext cx="9144000" cy="70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ctr">
              <a:spcBef>
                <a:spcPts val="760"/>
              </a:spcBef>
              <a:spcAft>
                <a:spcPts val="0"/>
              </a:spcAft>
              <a:buClr>
                <a:srgbClr val="800000"/>
              </a:buClr>
              <a:buSzPct val="35687"/>
              <a:buFont typeface="Arial"/>
              <a:buNone/>
            </a:pPr>
            <a:r>
              <a:t/>
            </a:r>
            <a:endParaRPr sz="10647" u="sng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760"/>
              </a:spcBef>
              <a:spcAft>
                <a:spcPts val="0"/>
              </a:spcAft>
              <a:buClr>
                <a:srgbClr val="800000"/>
              </a:buClr>
              <a:buSzPct val="25168"/>
              <a:buFont typeface="Arial"/>
              <a:buNone/>
            </a:pPr>
            <a:r>
              <a:rPr lang="en-US" sz="15097" u="sng">
                <a:solidFill>
                  <a:srgbClr val="FFD966"/>
                </a:solidFill>
                <a:latin typeface="Raleway"/>
                <a:ea typeface="Raleway"/>
                <a:cs typeface="Raleway"/>
                <a:sym typeface="Raleway"/>
              </a:rPr>
              <a:t>Agenda</a:t>
            </a:r>
            <a:endParaRPr sz="15097" u="sng">
              <a:solidFill>
                <a:srgbClr val="FFD9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ct val="69738"/>
              <a:buFont typeface="Arial"/>
              <a:buNone/>
            </a:pPr>
            <a:r>
              <a:rPr lang="en-US" sz="5448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Wednesday</a:t>
            </a:r>
            <a:r>
              <a:rPr lang="en-US" sz="5448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, July 22, 2026 (3 - 5 pm)</a:t>
            </a:r>
            <a:endParaRPr sz="5448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ct val="69738"/>
              <a:buFont typeface="Arial"/>
              <a:buNone/>
            </a:pPr>
            <a:r>
              <a:t/>
            </a:r>
            <a:endParaRPr sz="5448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ct val="69738"/>
              <a:buFont typeface="Arial"/>
              <a:buNone/>
            </a:pPr>
            <a:r>
              <a:t/>
            </a:r>
            <a:endParaRPr sz="5448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5656"/>
              <a:buFont typeface="Arial"/>
              <a:buNone/>
            </a:pPr>
            <a:r>
              <a:rPr lang="en-US" sz="5787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           </a:t>
            </a:r>
            <a:r>
              <a:rPr lang="en-US" sz="7387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04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1.</a:t>
            </a:r>
            <a:r>
              <a:rPr lang="en-US" sz="88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Opening Prayer, Welcome, and Call to Order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287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         2. </a:t>
            </a: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Approval of Bylaws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287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	    3. Patrick Gorman Office of Pastoral Life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287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         4. </a:t>
            </a: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Report of Audit Committee</a:t>
            </a: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287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         5. </a:t>
            </a: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Diocesan Council Elections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287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         6. </a:t>
            </a: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2025/26 Reports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828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287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a.</a:t>
            </a: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Monasteries 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828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287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b. Deaneries 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287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c. Metropolitan Council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287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         7. </a:t>
            </a: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Upcoming Conferences and Assemblies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828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287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a. 2027 Pastoral Conference (Date)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828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287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b. 2027 DOS Assembly (Da</a:t>
            </a: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te)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                8</a:t>
            </a:r>
            <a:r>
              <a:rPr lang="en-US" sz="9202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.  Closing Prayer	</a:t>
            </a:r>
            <a:endParaRPr sz="9202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37160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8894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			</a:t>
            </a:r>
            <a:endParaRPr sz="8894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7715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						</a:t>
            </a:r>
            <a:endParaRPr sz="7715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91440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i="1" lang="en-US" sz="4700">
                <a:solidFill>
                  <a:srgbClr val="FFD966"/>
                </a:solidFill>
                <a:latin typeface="Raleway"/>
                <a:ea typeface="Raleway"/>
                <a:cs typeface="Raleway"/>
                <a:sym typeface="Raleway"/>
              </a:rPr>
              <a:t>The minutes, budget, and all reports are available at dosoca.org and/or have been distributed via email. Please download to your laptop (or other device) or print your own copies for use at the assembly.</a:t>
            </a:r>
            <a:endParaRPr i="1" sz="4700">
              <a:solidFill>
                <a:srgbClr val="FFD9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914400" rtl="0" algn="ctr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ct val="153192"/>
              <a:buFont typeface="Arial"/>
              <a:buNone/>
            </a:pPr>
            <a:r>
              <a:t/>
            </a:r>
            <a:endParaRPr i="1" sz="4700">
              <a:solidFill>
                <a:srgbClr val="FFD9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91440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ct val="130909"/>
              <a:buFont typeface="Arial"/>
              <a:buNone/>
            </a:pPr>
            <a:r>
              <a:t/>
            </a:r>
            <a:endParaRPr sz="5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rgbClr val="800000"/>
              </a:buClr>
              <a:buSzPct val="68625"/>
              <a:buNone/>
            </a:pPr>
            <a:r>
              <a:t/>
            </a:r>
            <a:endParaRPr sz="5537" u="sng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0" name="Google Shape;110;g3f530e2aa74_0_161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3c9f3c0baa_0_725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g13c9f3c0baa_0_725"/>
          <p:cNvSpPr txBox="1"/>
          <p:nvPr>
            <p:ph idx="1" type="body"/>
          </p:nvPr>
        </p:nvSpPr>
        <p:spPr>
          <a:xfrm>
            <a:off x="358588" y="443847"/>
            <a:ext cx="8481900" cy="62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US" sz="4000" u="sng">
                <a:solidFill>
                  <a:srgbClr val="FFD966"/>
                </a:solidFill>
                <a:latin typeface="Raleway"/>
                <a:ea typeface="Raleway"/>
                <a:cs typeface="Raleway"/>
                <a:sym typeface="Raleway"/>
              </a:rPr>
              <a:t>Elections:</a:t>
            </a:r>
            <a:endParaRPr b="1" sz="4000" u="sng">
              <a:solidFill>
                <a:srgbClr val="FFD9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 sz="4000" u="sng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latin typeface="Raleway"/>
                <a:ea typeface="Raleway"/>
                <a:cs typeface="Raleway"/>
                <a:sym typeface="Raleway"/>
              </a:rPr>
              <a:t>		</a:t>
            </a:r>
            <a:r>
              <a:rPr lang="en-US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a. DOS Metropolitan Council (MC)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						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b. DOS Diocesan Council (DC)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		c. DOS Audit Committee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3c9f3c0baa_0_737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g13c9f3c0baa_0_737"/>
          <p:cNvSpPr txBox="1"/>
          <p:nvPr>
            <p:ph idx="1" type="body"/>
          </p:nvPr>
        </p:nvSpPr>
        <p:spPr>
          <a:xfrm>
            <a:off x="358588" y="443847"/>
            <a:ext cx="8481900" cy="62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US" sz="4000" u="sng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2025/2026 Reports</a:t>
            </a:r>
            <a:endParaRPr b="1" sz="4000" u="sng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3716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i="1" lang="en-US" sz="2300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(distributed via email/web; questions only)</a:t>
            </a:r>
            <a:endParaRPr b="1" i="1" sz="2300">
              <a:solidFill>
                <a:srgbClr val="F1C2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latin typeface="Raleway"/>
                <a:ea typeface="Raleway"/>
                <a:cs typeface="Raleway"/>
                <a:sym typeface="Raleway"/>
              </a:rPr>
              <a:t>		</a:t>
            </a:r>
            <a:r>
              <a:rPr lang="en-US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a. </a:t>
            </a:r>
            <a:r>
              <a:rPr lang="en-US"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Monasteries </a:t>
            </a:r>
            <a:r>
              <a:rPr lang="en-US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(Nativity, Archangel Michael, Ss. Mary &amp; Martha)</a:t>
            </a:r>
            <a:endParaRPr sz="1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b. </a:t>
            </a:r>
            <a:r>
              <a:rPr lang="en-US"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Deaneries</a:t>
            </a:r>
            <a:endParaRPr sz="24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79646" lvl="0" marL="18288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379"/>
              <a:buFont typeface="Raleway"/>
              <a:buChar char="•"/>
            </a:pPr>
            <a:r>
              <a:rPr lang="en-US" sz="2378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Appalachian</a:t>
            </a:r>
            <a:endParaRPr sz="2378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79646" lvl="0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79"/>
              <a:buFont typeface="Raleway"/>
              <a:buChar char="•"/>
            </a:pPr>
            <a:r>
              <a:rPr lang="en-US" sz="2378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Carolinas</a:t>
            </a:r>
            <a:endParaRPr sz="2378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79646" lvl="0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79"/>
              <a:buFont typeface="Raleway"/>
              <a:buChar char="•"/>
            </a:pPr>
            <a:r>
              <a:rPr lang="en-US" sz="2378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Southeastern (Atlanta)</a:t>
            </a:r>
            <a:endParaRPr sz="2378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79646" lvl="0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79"/>
              <a:buFont typeface="Raleway"/>
              <a:buChar char="•"/>
            </a:pPr>
            <a:r>
              <a:rPr lang="en-US" sz="2378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North Florida (Orlando)</a:t>
            </a:r>
            <a:endParaRPr sz="2378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79646" lvl="0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79"/>
              <a:buFont typeface="Raleway"/>
              <a:buChar char="•"/>
            </a:pPr>
            <a:r>
              <a:rPr lang="en-US" sz="2378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Mississippi River</a:t>
            </a:r>
            <a:endParaRPr sz="2378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79646" lvl="0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79"/>
              <a:buFont typeface="Raleway"/>
              <a:buChar char="•"/>
            </a:pPr>
            <a:r>
              <a:rPr lang="en-US" sz="2378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South Florida (Miami), </a:t>
            </a:r>
            <a:endParaRPr sz="2378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79646" lvl="0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79"/>
              <a:buFont typeface="Raleway"/>
              <a:buChar char="•"/>
            </a:pPr>
            <a:r>
              <a:rPr lang="en-US" sz="2378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Southcentral (Dallas)</a:t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latin typeface="Raleway"/>
                <a:ea typeface="Raleway"/>
                <a:cs typeface="Raleway"/>
                <a:sym typeface="Raleway"/>
              </a:rPr>
              <a:t>		</a:t>
            </a:r>
            <a:r>
              <a:rPr lang="en-US"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c. Metropolitan Council</a:t>
            </a:r>
            <a:endParaRPr sz="24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9120a4ae_0_0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8" name="Google Shape;128;g3f59120a4ae_0_0"/>
          <p:cNvSpPr txBox="1"/>
          <p:nvPr>
            <p:ph idx="1" type="body"/>
          </p:nvPr>
        </p:nvSpPr>
        <p:spPr>
          <a:xfrm>
            <a:off x="358588" y="443847"/>
            <a:ext cx="8481900" cy="62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US" sz="4000" u="sng">
                <a:solidFill>
                  <a:srgbClr val="FFD966"/>
                </a:solidFill>
                <a:latin typeface="Raleway"/>
                <a:ea typeface="Raleway"/>
                <a:cs typeface="Raleway"/>
                <a:sym typeface="Raleway"/>
              </a:rPr>
              <a:t>Upcoming Conferences </a:t>
            </a:r>
            <a:endParaRPr b="1" sz="4000" u="sng">
              <a:solidFill>
                <a:srgbClr val="FFD9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US" sz="4000" u="sng">
                <a:solidFill>
                  <a:srgbClr val="FFD966"/>
                </a:solidFill>
                <a:latin typeface="Raleway"/>
                <a:ea typeface="Raleway"/>
                <a:cs typeface="Raleway"/>
                <a:sym typeface="Raleway"/>
              </a:rPr>
              <a:t>&amp; Assemblies</a:t>
            </a:r>
            <a:endParaRPr b="1" sz="4000" u="sng">
              <a:solidFill>
                <a:srgbClr val="FFD9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 sz="4000" u="sng">
              <a:solidFill>
                <a:srgbClr val="FFD9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2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2027 Pastoral Conference - Holy Apostles, Bixby, OK. </a:t>
            </a:r>
            <a:endParaRPr sz="23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US" sz="2300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February 8 - 12  </a:t>
            </a:r>
            <a:endParaRPr b="1" sz="2300">
              <a:solidFill>
                <a:srgbClr val="F1C2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 sz="2300">
              <a:solidFill>
                <a:srgbClr val="F1C2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2027 DOS Assembly will be at St Innocent in Macon, Georgia</a:t>
            </a:r>
            <a:endParaRPr sz="23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US" sz="2300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 July 26 - 30, 2027</a:t>
            </a:r>
            <a:endParaRPr b="1" sz="2300">
              <a:solidFill>
                <a:srgbClr val="F1C2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23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9"/>
          <p:cNvSpPr txBox="1"/>
          <p:nvPr>
            <p:ph type="title"/>
          </p:nvPr>
        </p:nvSpPr>
        <p:spPr>
          <a:xfrm>
            <a:off x="5207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457200" lvl="0" marL="2743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None/>
            </a:pPr>
            <a:r>
              <a:t/>
            </a:r>
            <a:endParaRPr b="1" sz="3600" u="sng">
              <a:solidFill>
                <a:srgbClr val="8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457200" lvl="0" marL="2743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None/>
            </a:pPr>
            <a:r>
              <a:rPr b="1" lang="en-US" sz="3600" u="sng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Closing Prayer</a:t>
            </a:r>
            <a:endParaRPr b="1" sz="3600" u="sng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4" name="Google Shape;134;p29"/>
          <p:cNvSpPr txBox="1"/>
          <p:nvPr>
            <p:ph idx="1" type="body"/>
          </p:nvPr>
        </p:nvSpPr>
        <p:spPr>
          <a:xfrm>
            <a:off x="3065361" y="1282216"/>
            <a:ext cx="6078600" cy="469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 sz="26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It is truly meet to bless you, </a:t>
            </a:r>
            <a:b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O Theotokos, </a:t>
            </a:r>
            <a:b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ever blessed and most pure </a:t>
            </a:r>
            <a:b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and the Mother of our God,  </a:t>
            </a:r>
            <a:b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more honorable than the Cherubim, </a:t>
            </a:r>
            <a:b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and more glorious beyond </a:t>
            </a:r>
            <a:b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compare than the Seraphim, </a:t>
            </a:r>
            <a:b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without corruption you gave</a:t>
            </a:r>
            <a:b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birth to God the Word, </a:t>
            </a:r>
            <a:b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-US" sz="2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true Theotokos we magnify you.</a:t>
            </a:r>
            <a:endParaRPr b="1" sz="23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5" name="Google Shape;135;p29"/>
          <p:cNvSpPr txBox="1"/>
          <p:nvPr>
            <p:ph idx="12" type="sldNum"/>
          </p:nvPr>
        </p:nvSpPr>
        <p:spPr>
          <a:xfrm>
            <a:off x="6553200" y="635635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6" name="Google Shape;136;p29"/>
          <p:cNvPicPr preferRelativeResize="0"/>
          <p:nvPr/>
        </p:nvPicPr>
        <p:blipFill rotWithShape="1">
          <a:blip r:embed="rId3">
            <a:alphaModFix/>
          </a:blip>
          <a:srcRect b="0" l="16073" r="16074" t="0"/>
          <a:stretch/>
        </p:blipFill>
        <p:spPr>
          <a:xfrm>
            <a:off x="612374" y="540933"/>
            <a:ext cx="2820887" cy="5543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Elemental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2011-10-26T14:45:06Z</dcterms:created>
  <dc:creator>Thaddaeus Werner</dc:creator>
</cp:coreProperties>
</file>